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69" r:id="rId2"/>
    <p:sldId id="257" r:id="rId3"/>
    <p:sldId id="258" r:id="rId4"/>
    <p:sldId id="260" r:id="rId5"/>
    <p:sldId id="261" r:id="rId6"/>
    <p:sldId id="262" r:id="rId7"/>
    <p:sldId id="268" r:id="rId8"/>
    <p:sldId id="27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" initials="" lastIdx="21" clrIdx="0"/>
  <p:cmAuthor id="1" name="Owner" initials="" lastIdx="0" clrIdx="1"/>
  <p:cmAuthor id="2" name="Taylor" initials="" lastIdx="10" clrIdx="2"/>
  <p:cmAuthor id="3" name="Michael" initials="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1" autoAdjust="0"/>
    <p:restoredTop sz="94660" autoAdjust="0"/>
  </p:normalViewPr>
  <p:slideViewPr>
    <p:cSldViewPr>
      <p:cViewPr>
        <p:scale>
          <a:sx n="90" d="100"/>
          <a:sy n="90" d="100"/>
        </p:scale>
        <p:origin x="-120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khal\Documents\FURI%20and%20NASA\Results\Butanol\Extraction\Butanol%20Extraction%20Spread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720313369919686"/>
          <c:y val="3.0825424948088938E-2"/>
          <c:w val="0.8400750864948715"/>
          <c:h val="0.7767377243326955"/>
        </c:manualLayout>
      </c:layout>
      <c:scatterChart>
        <c:scatterStyle val="lineMarker"/>
        <c:ser>
          <c:idx val="1"/>
          <c:order val="0"/>
          <c:tx>
            <c:v>40.083 g wet resin</c:v>
          </c:tx>
          <c:spPr>
            <a:ln w="6350">
              <a:solidFill>
                <a:sysClr val="windowText" lastClr="000000"/>
              </a:solidFill>
            </a:ln>
          </c:spPr>
          <c:marker>
            <c:symbol val="diamond"/>
            <c:size val="1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'40.083g resin, 50.29 mL-min'!$G$22</c:f>
                <c:numCache>
                  <c:formatCode>General</c:formatCode>
                  <c:ptCount val="1"/>
                  <c:pt idx="0">
                    <c:v>9.3751590213027342E-2</c:v>
                  </c:pt>
                </c:numCache>
              </c:numRef>
            </c:plus>
            <c:minus>
              <c:numRef>
                <c:f>'40.083g resin, 50.29 mL-min'!$G$22</c:f>
                <c:numCache>
                  <c:formatCode>General</c:formatCode>
                  <c:ptCount val="1"/>
                  <c:pt idx="0">
                    <c:v>9.3751590213027342E-2</c:v>
                  </c:pt>
                </c:numCache>
              </c:numRef>
            </c:minus>
          </c:errBars>
          <c:xVal>
            <c:numRef>
              <c:f>'40.083g resin, 50.29 mL-min'!$C$4:$C$20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20</c:v>
                </c:pt>
                <c:pt idx="7">
                  <c:v>25</c:v>
                </c:pt>
                <c:pt idx="8">
                  <c:v>30</c:v>
                </c:pt>
                <c:pt idx="9">
                  <c:v>40</c:v>
                </c:pt>
                <c:pt idx="10">
                  <c:v>50</c:v>
                </c:pt>
                <c:pt idx="11">
                  <c:v>60</c:v>
                </c:pt>
                <c:pt idx="12">
                  <c:v>80</c:v>
                </c:pt>
                <c:pt idx="13">
                  <c:v>100</c:v>
                </c:pt>
                <c:pt idx="14">
                  <c:v>120</c:v>
                </c:pt>
                <c:pt idx="15">
                  <c:v>150</c:v>
                </c:pt>
                <c:pt idx="16">
                  <c:v>180</c:v>
                </c:pt>
              </c:numCache>
            </c:numRef>
          </c:xVal>
          <c:yVal>
            <c:numRef>
              <c:f>'40.083g resin, 50.29 mL-min'!$E$4:$E$20</c:f>
              <c:numCache>
                <c:formatCode>General</c:formatCode>
                <c:ptCount val="17"/>
                <c:pt idx="0">
                  <c:v>14.17493975176834</c:v>
                </c:pt>
                <c:pt idx="1">
                  <c:v>13.505138685063825</c:v>
                </c:pt>
                <c:pt idx="2">
                  <c:v>12.594252144807349</c:v>
                </c:pt>
                <c:pt idx="3">
                  <c:v>12.191447868886073</c:v>
                </c:pt>
                <c:pt idx="4">
                  <c:v>11.504088682190863</c:v>
                </c:pt>
                <c:pt idx="5">
                  <c:v>11.262368589631798</c:v>
                </c:pt>
                <c:pt idx="6">
                  <c:v>11.008754793792518</c:v>
                </c:pt>
                <c:pt idx="7">
                  <c:v>10.977223267057154</c:v>
                </c:pt>
                <c:pt idx="8">
                  <c:v>11.147141032635908</c:v>
                </c:pt>
                <c:pt idx="9">
                  <c:v>11.012774702425755</c:v>
                </c:pt>
                <c:pt idx="10">
                  <c:v>10.850089235810335</c:v>
                </c:pt>
                <c:pt idx="11">
                  <c:v>10.490720013728259</c:v>
                </c:pt>
                <c:pt idx="12">
                  <c:v>10.748666115792501</c:v>
                </c:pt>
                <c:pt idx="13">
                  <c:v>10.874273524845782</c:v>
                </c:pt>
                <c:pt idx="14">
                  <c:v>10.804461504534803</c:v>
                </c:pt>
                <c:pt idx="15">
                  <c:v>10.832441719024526</c:v>
                </c:pt>
                <c:pt idx="16">
                  <c:v>10.871995380143805</c:v>
                </c:pt>
              </c:numCache>
            </c:numRef>
          </c:yVal>
        </c:ser>
        <c:ser>
          <c:idx val="2"/>
          <c:order val="1"/>
          <c:tx>
            <c:v>80.030 g wet resin</c:v>
          </c:tx>
          <c:spPr>
            <a:ln w="6350">
              <a:solidFill>
                <a:sysClr val="windowText" lastClr="000000"/>
              </a:solidFill>
              <a:prstDash val="solid"/>
            </a:ln>
          </c:spPr>
          <c:marker>
            <c:symbol val="triangle"/>
            <c:size val="9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'80.030g resin, 49.00 mL-min'!$G$22</c:f>
                <c:numCache>
                  <c:formatCode>General</c:formatCode>
                  <c:ptCount val="1"/>
                  <c:pt idx="0">
                    <c:v>0.14057479875004997</c:v>
                  </c:pt>
                </c:numCache>
              </c:numRef>
            </c:plus>
            <c:minus>
              <c:numRef>
                <c:f>'80.030g resin, 49.00 mL-min'!$G$22</c:f>
                <c:numCache>
                  <c:formatCode>General</c:formatCode>
                  <c:ptCount val="1"/>
                  <c:pt idx="0">
                    <c:v>0.14057479875004997</c:v>
                  </c:pt>
                </c:numCache>
              </c:numRef>
            </c:minus>
          </c:errBars>
          <c:xVal>
            <c:numRef>
              <c:f>'80.030g resin, 49.00 mL-min'!$C$4:$C$20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20</c:v>
                </c:pt>
                <c:pt idx="7">
                  <c:v>25</c:v>
                </c:pt>
                <c:pt idx="8">
                  <c:v>30</c:v>
                </c:pt>
                <c:pt idx="9">
                  <c:v>40</c:v>
                </c:pt>
                <c:pt idx="10">
                  <c:v>50</c:v>
                </c:pt>
                <c:pt idx="11">
                  <c:v>60</c:v>
                </c:pt>
                <c:pt idx="12">
                  <c:v>80</c:v>
                </c:pt>
                <c:pt idx="13">
                  <c:v>100</c:v>
                </c:pt>
                <c:pt idx="14">
                  <c:v>120</c:v>
                </c:pt>
                <c:pt idx="15">
                  <c:v>150</c:v>
                </c:pt>
                <c:pt idx="16">
                  <c:v>180</c:v>
                </c:pt>
              </c:numCache>
            </c:numRef>
          </c:xVal>
          <c:yVal>
            <c:numRef>
              <c:f>'80.030g resin, 49.00 mL-min'!$E$4:$E$20</c:f>
              <c:numCache>
                <c:formatCode>General</c:formatCode>
                <c:ptCount val="17"/>
                <c:pt idx="0">
                  <c:v>13.63400858594774</c:v>
                </c:pt>
                <c:pt idx="1">
                  <c:v>13.572734450761764</c:v>
                </c:pt>
                <c:pt idx="2">
                  <c:v>12.245442550755268</c:v>
                </c:pt>
                <c:pt idx="3">
                  <c:v>11.732023003036778</c:v>
                </c:pt>
                <c:pt idx="4">
                  <c:v>10.433970731710566</c:v>
                </c:pt>
                <c:pt idx="5">
                  <c:v>9.6109081924079032</c:v>
                </c:pt>
                <c:pt idx="6">
                  <c:v>9.3940747922745</c:v>
                </c:pt>
                <c:pt idx="7">
                  <c:v>9.4105493445177668</c:v>
                </c:pt>
                <c:pt idx="8">
                  <c:v>9.3232519005110319</c:v>
                </c:pt>
                <c:pt idx="9">
                  <c:v>9.3799726934401573</c:v>
                </c:pt>
                <c:pt idx="10">
                  <c:v>9.5845282787890476</c:v>
                </c:pt>
                <c:pt idx="11">
                  <c:v>9.4938298270383505</c:v>
                </c:pt>
                <c:pt idx="12">
                  <c:v>9.5053796964911808</c:v>
                </c:pt>
                <c:pt idx="13">
                  <c:v>9.4465457990972297</c:v>
                </c:pt>
                <c:pt idx="14">
                  <c:v>9.5042568334492117</c:v>
                </c:pt>
                <c:pt idx="15">
                  <c:v>9.4250581496507788</c:v>
                </c:pt>
                <c:pt idx="16">
                  <c:v>9.3636425514044088</c:v>
                </c:pt>
              </c:numCache>
            </c:numRef>
          </c:yVal>
        </c:ser>
        <c:ser>
          <c:idx val="0"/>
          <c:order val="2"/>
          <c:tx>
            <c:v>119.992 g wet resin</c:v>
          </c:tx>
          <c:spPr>
            <a:ln w="6350">
              <a:solidFill>
                <a:sysClr val="windowText" lastClr="000000"/>
              </a:solidFill>
            </a:ln>
          </c:spPr>
          <c:marker>
            <c:symbol val="square"/>
            <c:size val="7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'119.992g resin, 48.95 mL-min'!$G$22</c:f>
                <c:numCache>
                  <c:formatCode>General</c:formatCode>
                  <c:ptCount val="1"/>
                  <c:pt idx="0">
                    <c:v>0.16368505348490231</c:v>
                  </c:pt>
                </c:numCache>
              </c:numRef>
            </c:plus>
            <c:minus>
              <c:numRef>
                <c:f>'119.992g resin, 48.95 mL-min'!$G$22</c:f>
                <c:numCache>
                  <c:formatCode>General</c:formatCode>
                  <c:ptCount val="1"/>
                  <c:pt idx="0">
                    <c:v>0.16368505348490231</c:v>
                  </c:pt>
                </c:numCache>
              </c:numRef>
            </c:minus>
          </c:errBars>
          <c:xVal>
            <c:numRef>
              <c:f>'119.992g resin, 48.95 mL-min'!$C$4:$C$20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10</c:v>
                </c:pt>
                <c:pt idx="5">
                  <c:v>15</c:v>
                </c:pt>
                <c:pt idx="6">
                  <c:v>20</c:v>
                </c:pt>
                <c:pt idx="7">
                  <c:v>25</c:v>
                </c:pt>
                <c:pt idx="8">
                  <c:v>30</c:v>
                </c:pt>
                <c:pt idx="9">
                  <c:v>40</c:v>
                </c:pt>
                <c:pt idx="10">
                  <c:v>50</c:v>
                </c:pt>
                <c:pt idx="11">
                  <c:v>60</c:v>
                </c:pt>
                <c:pt idx="12">
                  <c:v>80</c:v>
                </c:pt>
                <c:pt idx="13">
                  <c:v>100</c:v>
                </c:pt>
                <c:pt idx="14">
                  <c:v>120</c:v>
                </c:pt>
                <c:pt idx="15">
                  <c:v>151</c:v>
                </c:pt>
                <c:pt idx="16">
                  <c:v>180</c:v>
                </c:pt>
              </c:numCache>
            </c:numRef>
          </c:xVal>
          <c:yVal>
            <c:numRef>
              <c:f>'119.992g resin, 48.95 mL-min'!$E$4:$E$20</c:f>
              <c:numCache>
                <c:formatCode>General</c:formatCode>
                <c:ptCount val="17"/>
                <c:pt idx="0">
                  <c:v>14.19084845176997</c:v>
                </c:pt>
                <c:pt idx="1">
                  <c:v>13.099894171350519</c:v>
                </c:pt>
                <c:pt idx="2">
                  <c:v>12.047252803124701</c:v>
                </c:pt>
                <c:pt idx="3">
                  <c:v>11.89262483665831</c:v>
                </c:pt>
                <c:pt idx="4">
                  <c:v>10.082008672652604</c:v>
                </c:pt>
                <c:pt idx="5">
                  <c:v>9.243127812525783</c:v>
                </c:pt>
                <c:pt idx="6">
                  <c:v>8.5630176252940977</c:v>
                </c:pt>
                <c:pt idx="7">
                  <c:v>8.3512916310708185</c:v>
                </c:pt>
                <c:pt idx="8">
                  <c:v>8.4147584436931062</c:v>
                </c:pt>
                <c:pt idx="9">
                  <c:v>8.2690809629445621</c:v>
                </c:pt>
                <c:pt idx="10">
                  <c:v>8.214971342338778</c:v>
                </c:pt>
                <c:pt idx="11">
                  <c:v>8.2409799154240737</c:v>
                </c:pt>
                <c:pt idx="12">
                  <c:v>8.119189061854712</c:v>
                </c:pt>
                <c:pt idx="13">
                  <c:v>7.9461178488877131</c:v>
                </c:pt>
                <c:pt idx="14">
                  <c:v>8.0590083182397994</c:v>
                </c:pt>
                <c:pt idx="15">
                  <c:v>7.8925652390822938</c:v>
                </c:pt>
                <c:pt idx="16">
                  <c:v>8.1413810794560959</c:v>
                </c:pt>
              </c:numCache>
            </c:numRef>
          </c:yVal>
        </c:ser>
        <c:axId val="85608320"/>
        <c:axId val="85639168"/>
      </c:scatterChart>
      <c:valAx>
        <c:axId val="85608320"/>
        <c:scaling>
          <c:orientation val="minMax"/>
          <c:max val="110"/>
          <c:min val="0"/>
        </c:scaling>
        <c:axPos val="b"/>
        <c:title>
          <c:tx>
            <c:rich>
              <a:bodyPr/>
              <a:lstStyle/>
              <a:p>
                <a:pPr>
                  <a:defRPr sz="2400">
                    <a:latin typeface="Arial" pitchFamily="34" charset="0"/>
                    <a:cs typeface="Arial" pitchFamily="34" charset="0"/>
                  </a:defRPr>
                </a:pP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Time (min)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5639168"/>
        <c:crosses val="autoZero"/>
        <c:crossBetween val="midCat"/>
        <c:majorUnit val="20"/>
      </c:valAx>
      <c:valAx>
        <c:axId val="85639168"/>
        <c:scaling>
          <c:orientation val="minMax"/>
          <c:max val="15"/>
          <c:min val="7"/>
        </c:scaling>
        <c:axPos val="l"/>
        <c:title>
          <c:tx>
            <c:rich>
              <a:bodyPr rot="-5400000" vert="horz"/>
              <a:lstStyle/>
              <a:p>
                <a:pPr>
                  <a:defRPr sz="2400">
                    <a:latin typeface="Arial" pitchFamily="34" charset="0"/>
                    <a:cs typeface="Arial" pitchFamily="34" charset="0"/>
                  </a:defRPr>
                </a:pPr>
                <a:r>
                  <a:rPr lang="en-US" sz="2400">
                    <a:latin typeface="Arial" pitchFamily="34" charset="0"/>
                    <a:cs typeface="Arial" pitchFamily="34" charset="0"/>
                  </a:rPr>
                  <a:t>Butanol Concentration (g/L)</a:t>
                </a:r>
              </a:p>
            </c:rich>
          </c:tx>
          <c:layout>
            <c:manualLayout>
              <c:xMode val="edge"/>
              <c:yMode val="edge"/>
              <c:x val="5.0154320987654318E-3"/>
              <c:y val="5.1129891117174878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2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56083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1981565159468779"/>
          <c:y val="1.5024950287906081E-2"/>
          <c:w val="0.43716035850632279"/>
          <c:h val="0.27429972295129773"/>
        </c:manualLayout>
      </c:layout>
      <c:overlay val="1"/>
      <c:txPr>
        <a:bodyPr/>
        <a:lstStyle/>
        <a:p>
          <a:pPr>
            <a:defRPr sz="2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0A5F53D-FF1C-474E-B535-74339C969069}" type="datetimeFigureOut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998D41-E631-4D0D-B8FE-6C9141CAD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025CA4-E212-45AD-9CFF-4DD2A391CBF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D102F-AEBA-4690-95F2-0C179957C3E5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CE1C42A-57FC-4B26-884E-C45BADB0C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3E7E-ED7F-4BE2-96D9-07FC058C0D04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FC74D-A536-4B41-86B0-7D9EA90A8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A11A5-51B9-4D76-B757-CB6EE8C5BBFE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0CF8B-1F87-4859-9682-2C36EAD5B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183F5-03ED-41C8-A897-0E48B3E895AA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8450D-BB52-4B77-B152-B7A01CC31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59D05-18E3-4657-B683-E9B063021B1D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D1EA-8EE1-4192-8C8E-7A9BD0D48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F9B33-A594-466A-9348-FCEA44F23797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68B69-D846-4E4F-B983-5E738766E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6E0677B-4155-409E-8E78-EEE7BBBB72C1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5770CD9-ABFD-4965-89A7-7B79E56AE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AE73F-634C-4A08-B146-3D8C6A009752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63A0E-33D2-4CAC-A0DE-51B1BD1C9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459AB-54E8-40FB-B6B0-6A851F9B94E6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0AB5A-B0E3-46B2-B7B6-16B422F58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88C9E-C79E-4FEB-9629-D1C42B239AC6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AC42A-8F4E-4C07-8CAC-DE30B1EAA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DAD4F-8067-41B8-ACE9-44AD891DECCA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3870D-B82F-491D-ADC8-E1B2B4099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60D304-EA85-4813-85C6-6C6ECA1A3F83}" type="datetime1">
              <a:rPr lang="en-US"/>
              <a:pPr>
                <a:defRPr/>
              </a:pPr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8A3324-5480-41A9-8198-02BD4026B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0" r:id="rId2"/>
    <p:sldLayoutId id="2147483701" r:id="rId3"/>
    <p:sldLayoutId id="2147483702" r:id="rId4"/>
    <p:sldLayoutId id="2147483709" r:id="rId5"/>
    <p:sldLayoutId id="2147483710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85776D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85776D"/>
        </a:buClr>
        <a:buFont typeface="Georgia" pitchFamily="18" charset="0"/>
        <a:buChar char="▫"/>
        <a:defRPr sz="2000" kern="1200">
          <a:solidFill>
            <a:srgbClr val="85776D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2438400"/>
          </a:xfrm>
        </p:spPr>
        <p:txBody>
          <a:bodyPr/>
          <a:lstStyle/>
          <a:p>
            <a:pPr algn="ctr"/>
            <a:r>
              <a:rPr lang="en-US" sz="4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In-Situ Butanol Recovery from Fermentations via Expanded-Bed Adsorption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8991600" cy="2057400"/>
          </a:xfrm>
        </p:spPr>
        <p:txBody>
          <a:bodyPr/>
          <a:lstStyle/>
          <a:p>
            <a:pPr marL="63500"/>
            <a:r>
              <a:rPr lang="en-US" sz="2800" smtClean="0">
                <a:latin typeface="Arial" charset="0"/>
                <a:cs typeface="Arial" charset="0"/>
              </a:rPr>
              <a:t>Michael Wiehn</a:t>
            </a:r>
          </a:p>
          <a:p>
            <a:pPr marL="63500"/>
            <a:r>
              <a:rPr lang="en-US" sz="2800" smtClean="0">
                <a:latin typeface="Arial" charset="0"/>
                <a:cs typeface="Arial" charset="0"/>
              </a:rPr>
              <a:t>Dr. David Nielsen</a:t>
            </a:r>
          </a:p>
          <a:p>
            <a:pPr marL="63500"/>
            <a:r>
              <a:rPr lang="en-US" sz="2800" smtClean="0">
                <a:latin typeface="Arial" charset="0"/>
                <a:cs typeface="Arial" charset="0"/>
              </a:rPr>
              <a:t>2012 NASA Space Grant Symposium</a:t>
            </a:r>
          </a:p>
          <a:p>
            <a:pPr marL="63500"/>
            <a:r>
              <a:rPr lang="en-US" sz="2800" smtClean="0">
                <a:latin typeface="Arial" charset="0"/>
                <a:cs typeface="Arial" charset="0"/>
              </a:rPr>
              <a:t>University of Arizona</a:t>
            </a:r>
          </a:p>
          <a:p>
            <a:pPr marL="63500"/>
            <a:endParaRPr lang="en-US" sz="2800" smtClean="0">
              <a:latin typeface="Arial" charset="0"/>
              <a:cs typeface="Arial" charset="0"/>
            </a:endParaRP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6705600" y="3103563"/>
            <a:ext cx="289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April 21, 2012</a:t>
            </a:r>
          </a:p>
        </p:txBody>
      </p:sp>
      <p:pic>
        <p:nvPicPr>
          <p:cNvPr id="14340" name="Picture 2" descr="http://www.gradschool.purdue.edu/rec_cms/images/gradExpoInst/Fulton_Logo%5b1%5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5715000"/>
            <a:ext cx="3840163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http://spacegrant.arizona.edu/gallery/var/albums/Logos/nib&amp;w_web300x250ppi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4191000"/>
            <a:ext cx="1828800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sz="500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Motivation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645795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latin typeface="Arial" charset="0"/>
                <a:cs typeface="Arial" charset="0"/>
              </a:rPr>
              <a:t>Global crude oil depleted in 40 years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latin typeface="Arial" charset="0"/>
                <a:cs typeface="Arial" charset="0"/>
              </a:rPr>
              <a:t>Replace gasoline with bio-butanol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latin typeface="Arial" charset="0"/>
                <a:cs typeface="Arial" charset="0"/>
              </a:rPr>
              <a:t>n-Butanol can be burned in automobile engines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latin typeface="Arial" charset="0"/>
                <a:cs typeface="Arial" charset="0"/>
              </a:rPr>
              <a:t>Enthalpy of Combustion: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smtClean="0">
                <a:solidFill>
                  <a:schemeClr val="tx2"/>
                </a:solidFill>
                <a:latin typeface="Arial" charset="0"/>
                <a:cs typeface="Arial" charset="0"/>
              </a:rPr>
              <a:t>Gasoline – 44.40 MJ/kg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800" smtClean="0">
                <a:solidFill>
                  <a:schemeClr val="tx2"/>
                </a:solidFill>
                <a:latin typeface="Arial" charset="0"/>
                <a:cs typeface="Arial" charset="0"/>
              </a:rPr>
              <a:t>n-Butanol – 33.08 MJ/kg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3200" smtClean="0">
              <a:latin typeface="Arial" charset="0"/>
              <a:cs typeface="Arial" charset="0"/>
            </a:endParaRP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248400"/>
            <a:ext cx="747713" cy="5318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EF9919-04F0-42B8-ABD7-7D990685690E}" type="slidenum">
              <a:rPr lang="en-US" sz="2800">
                <a:solidFill>
                  <a:schemeClr val="tx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2800">
              <a:solidFill>
                <a:schemeClr val="tx2"/>
              </a:solidFill>
              <a:cs typeface="Arial" charset="0"/>
            </a:endParaRPr>
          </a:p>
        </p:txBody>
      </p:sp>
      <p:pic>
        <p:nvPicPr>
          <p:cNvPr id="16388" name="Picture 2" descr="http://l.thumbs.canstockphoto.com/canstock53807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5163" y="3733800"/>
            <a:ext cx="2560637" cy="256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sz="4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Biobutanol</a:t>
            </a:r>
          </a:p>
        </p:txBody>
      </p:sp>
      <p:pic>
        <p:nvPicPr>
          <p:cNvPr id="17410" name="Picture 4" descr="http://blogs.princeton.edu/chm333/f2006/biomass/ethanol%20bacter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685800"/>
            <a:ext cx="27432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229600" cy="662940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i="1" smtClean="0">
                <a:latin typeface="Arial" charset="0"/>
                <a:cs typeface="Arial" charset="0"/>
              </a:rPr>
              <a:t>Clostridium acetobutylicum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Rod-like shape, anaerobic,</a:t>
            </a:r>
            <a:b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soil bacteria</a:t>
            </a:r>
            <a:endParaRPr lang="en-US" sz="10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Glucose fermentation into butanol, acetone, and ethanol – 6:3:1 ratio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Wild-type butanol production rate of </a:t>
            </a:r>
            <a:b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0.37 g/L·hr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smtClean="0">
                <a:latin typeface="Arial" charset="0"/>
                <a:cs typeface="Arial" charset="0"/>
              </a:rPr>
              <a:t>Butanol is lethal above 10 g/L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3200" smtClean="0">
              <a:latin typeface="Arial" charset="0"/>
              <a:cs typeface="Arial" charset="0"/>
            </a:endParaRP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248400"/>
            <a:ext cx="747713" cy="5318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7A221ED-5A03-431D-827D-30A81D2526B3}" type="slidenum">
              <a:rPr lang="en-US" sz="2800">
                <a:solidFill>
                  <a:schemeClr val="tx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2800">
              <a:solidFill>
                <a:schemeClr val="tx2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sz="4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Adsorption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466850"/>
            <a:ext cx="8229600" cy="531495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smtClean="0">
                <a:latin typeface="Arial" charset="0"/>
                <a:cs typeface="Arial" charset="0"/>
              </a:rPr>
              <a:t>Hydrophobic polymer resins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0.30-0.84 mm in size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Over 1,100 m</a:t>
            </a:r>
            <a:r>
              <a:rPr lang="en-US" sz="3000" baseline="30000" smtClean="0">
                <a:solidFill>
                  <a:schemeClr val="tx2"/>
                </a:solidFill>
                <a:latin typeface="Arial" charset="0"/>
                <a:cs typeface="Arial" charset="0"/>
              </a:rPr>
              <a:t>2</a:t>
            </a: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 surface area per gram</a:t>
            </a:r>
            <a:endParaRPr lang="en-US" sz="320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smtClean="0">
                <a:latin typeface="Arial" charset="0"/>
                <a:cs typeface="Arial" charset="0"/>
              </a:rPr>
              <a:t>Butanol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Hydrophobic carbon chain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smtClean="0">
                <a:solidFill>
                  <a:schemeClr val="tx2"/>
                </a:solidFill>
                <a:latin typeface="Arial" charset="0"/>
                <a:cs typeface="Arial" charset="0"/>
              </a:rPr>
              <a:t>Hydrophilic alcohol group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248400"/>
            <a:ext cx="747713" cy="5318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064376-66CD-46F4-816F-EACDF94D710F}" type="slidenum">
              <a:rPr lang="en-US" sz="2800">
                <a:solidFill>
                  <a:schemeClr val="tx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z="2800">
              <a:solidFill>
                <a:schemeClr val="tx2"/>
              </a:solidFill>
              <a:cs typeface="Arial" charset="0"/>
            </a:endParaRPr>
          </a:p>
        </p:txBody>
      </p:sp>
      <p:pic>
        <p:nvPicPr>
          <p:cNvPr id="18436" name="Picture 2" descr="http://upload.wikimedia.org/wikipedia/commons/1/1b/1-butanol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657600"/>
            <a:ext cx="41148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655638"/>
            <a:ext cx="2566988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/>
          <p:cNvPicPr>
            <a:picLocks noChangeAspect="1"/>
          </p:cNvPicPr>
          <p:nvPr/>
        </p:nvPicPr>
        <p:blipFill>
          <a:blip r:embed="rId4" cstate="print"/>
          <a:srcRect l="27641" t="20102" r="32153" b="19591"/>
          <a:stretch>
            <a:fillRect/>
          </a:stretch>
        </p:blipFill>
        <p:spPr bwMode="auto">
          <a:xfrm>
            <a:off x="6324600" y="4876800"/>
            <a:ext cx="1554163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sz="4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Process Flow Diagram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248400"/>
            <a:ext cx="747713" cy="5318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3E98E7-B81D-43A0-81FF-688F6F7D5F96}" type="slidenum">
              <a:rPr lang="en-US" sz="2800">
                <a:solidFill>
                  <a:schemeClr val="tx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z="2800">
              <a:solidFill>
                <a:schemeClr val="tx2"/>
              </a:solidFill>
              <a:cs typeface="Arial" charset="0"/>
            </a:endParaRPr>
          </a:p>
        </p:txBody>
      </p:sp>
      <p:pic>
        <p:nvPicPr>
          <p:cNvPr id="19459" name="Picture 2" descr="C:\Users\Owner\Documents\FURI\Nielsen FURI\Summer 2011 (2)\FURI photo.png"/>
          <p:cNvPicPr>
            <a:picLocks noChangeAspect="1" noChangeArrowheads="1"/>
          </p:cNvPicPr>
          <p:nvPr/>
        </p:nvPicPr>
        <p:blipFill>
          <a:blip r:embed="rId2" cstate="print"/>
          <a:srcRect t="4059" r="41875" b="15652"/>
          <a:stretch>
            <a:fillRect/>
          </a:stretch>
        </p:blipFill>
        <p:spPr bwMode="auto">
          <a:xfrm>
            <a:off x="457200" y="1219200"/>
            <a:ext cx="8137525" cy="545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sz="4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Results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248400"/>
            <a:ext cx="747713" cy="5318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3B4949-93DD-4293-96E3-C4765FA1EE03}" type="slidenum">
              <a:rPr lang="en-US" sz="2800">
                <a:solidFill>
                  <a:schemeClr val="tx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z="2800">
              <a:solidFill>
                <a:schemeClr val="tx2"/>
              </a:solidFill>
              <a:cs typeface="Arial" charset="0"/>
            </a:endParaRPr>
          </a:p>
        </p:txBody>
      </p:sp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381000" y="1219200"/>
          <a:ext cx="8229600" cy="5209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5410200" y="1371600"/>
            <a:ext cx="2971800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34000" y="1600200"/>
            <a:ext cx="2286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34000" y="1295400"/>
            <a:ext cx="2514600" cy="1423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40 g wet resin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5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80 g wet resin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120 g wet resin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sz="480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0650"/>
            <a:ext cx="8229600" cy="5314950"/>
          </a:xfrm>
        </p:spPr>
        <p:txBody>
          <a:bodyPr>
            <a:normAutofit lnSpcReduction="10000"/>
          </a:bodyPr>
          <a:lstStyle/>
          <a:p>
            <a:pPr marL="365760" indent="-256032" fontAlgn="auto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Butanol is a viable option for gasoline replacement as a liquid transportation fuel</a:t>
            </a:r>
          </a:p>
          <a:p>
            <a:pPr marL="365760" indent="-256032" fontAlgn="auto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Expanded-bed adsorption system can avoid the toxicity ceiling in fermentations</a:t>
            </a:r>
          </a:p>
          <a:p>
            <a:pPr marL="365760" indent="-256032" fontAlgn="auto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Adsorbents are the most promising method of separation</a:t>
            </a:r>
          </a:p>
          <a:p>
            <a:pPr marL="365760" indent="-256032" fontAlgn="auto">
              <a:lnSpc>
                <a:spcPct val="120000"/>
              </a:lnSpc>
              <a:spcBef>
                <a:spcPts val="600"/>
              </a:spcBef>
              <a:spcAft>
                <a:spcPts val="120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Future work will entail active bacteria cultures</a:t>
            </a:r>
          </a:p>
          <a:p>
            <a:pPr marL="365760" indent="-256032" fontAlgn="auto">
              <a:spcBef>
                <a:spcPts val="600"/>
              </a:spcBef>
              <a:spcAft>
                <a:spcPts val="120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248400"/>
            <a:ext cx="747713" cy="5318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19EC8B-EEAE-492F-8528-6ACC6BA74861}" type="slidenum">
              <a:rPr lang="en-US" sz="2800">
                <a:solidFill>
                  <a:schemeClr val="tx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z="2800">
              <a:solidFill>
                <a:schemeClr val="tx2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ctrTitle"/>
          </p:nvPr>
        </p:nvSpPr>
        <p:spPr>
          <a:xfrm>
            <a:off x="0" y="-76200"/>
            <a:ext cx="9144000" cy="3200400"/>
          </a:xfrm>
        </p:spPr>
        <p:txBody>
          <a:bodyPr/>
          <a:lstStyle/>
          <a:p>
            <a:pPr algn="ctr"/>
            <a:r>
              <a:rPr lang="en-US" sz="54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Thank you!</a:t>
            </a:r>
            <a:br>
              <a:rPr lang="en-US" sz="5400" b="1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40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en-US" sz="4000" b="1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54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Questions?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305800" y="6248400"/>
            <a:ext cx="747713" cy="53181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886380E-397D-4715-ACC1-6178F3C5610B}" type="slidenum">
              <a:rPr lang="en-US" sz="2800">
                <a:solidFill>
                  <a:schemeClr val="tx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z="2800">
              <a:solidFill>
                <a:schemeClr val="tx2"/>
              </a:solidFill>
              <a:cs typeface="Arial" charset="0"/>
            </a:endParaRPr>
          </a:p>
        </p:txBody>
      </p:sp>
      <p:pic>
        <p:nvPicPr>
          <p:cNvPr id="22532" name="Picture 2" descr="http://www.gradschool.purdue.edu/rec_cms/images/gradExpoInst/Fulton_Logo%5b1%5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789488"/>
            <a:ext cx="4754563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8534400" y="6248400"/>
            <a:ext cx="609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2534" name="Picture 2" descr="http://spacegrant.arizona.edu/gallery/var/albums/Logos/nib&amp;w_web300x250pp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4267200"/>
            <a:ext cx="2925763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1122</TotalTime>
  <Words>165</Words>
  <Application>Microsoft Office PowerPoint</Application>
  <PresentationFormat>On-screen Show (4:3)</PresentationFormat>
  <Paragraphs>50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Georgia</vt:lpstr>
      <vt:lpstr>Arial</vt:lpstr>
      <vt:lpstr>Trebuchet MS</vt:lpstr>
      <vt:lpstr>Wingdings 2</vt:lpstr>
      <vt:lpstr>Calibri</vt:lpstr>
      <vt:lpstr>Urban</vt:lpstr>
      <vt:lpstr>In-Situ Butanol Recovery from Fermentations via Expanded-Bed Adsorption</vt:lpstr>
      <vt:lpstr>Motivation</vt:lpstr>
      <vt:lpstr>Biobutanol</vt:lpstr>
      <vt:lpstr>Adsorption</vt:lpstr>
      <vt:lpstr>Process Flow Diagram</vt:lpstr>
      <vt:lpstr>Results</vt:lpstr>
      <vt:lpstr>Conclusions</vt:lpstr>
      <vt:lpstr>Thank you!  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</dc:title>
  <dc:creator>Owner</dc:creator>
  <cp:lastModifiedBy>Michael</cp:lastModifiedBy>
  <cp:revision>63</cp:revision>
  <dcterms:created xsi:type="dcterms:W3CDTF">2012-03-19T18:45:43Z</dcterms:created>
  <dcterms:modified xsi:type="dcterms:W3CDTF">2012-04-11T13:06:46Z</dcterms:modified>
</cp:coreProperties>
</file>